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86" r:id="rId4"/>
    <p:sldId id="258" r:id="rId5"/>
    <p:sldId id="277" r:id="rId6"/>
    <p:sldId id="281" r:id="rId7"/>
    <p:sldId id="284" r:id="rId8"/>
    <p:sldId id="285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6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9801044-6690-4A21-900F-8220348F02DA}">
  <a:tblStyle styleId="{29801044-6690-4A21-900F-8220348F02DA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horzBarState="maximized">
    <p:restoredLeft sz="15620"/>
    <p:restoredTop sz="97044" autoAdjust="0"/>
  </p:normalViewPr>
  <p:slideViewPr>
    <p:cSldViewPr snapToGrid="0" snapToObjects="1">
      <p:cViewPr>
        <p:scale>
          <a:sx n="103" d="100"/>
          <a:sy n="103" d="100"/>
        </p:scale>
        <p:origin x="-728" y="-6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4854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 boxplot of cat72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6090625" y="1794500"/>
            <a:ext cx="2920500" cy="185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b="1">
                <a:solidFill>
                  <a:srgbClr val="FF0000"/>
                </a:solidFill>
              </a:rPr>
              <a:t>The Dendotrons</a:t>
            </a:r>
          </a:p>
          <a:p>
            <a:pPr lvl="0" algn="l">
              <a:spcBef>
                <a:spcPts val="0"/>
              </a:spcBef>
              <a:buNone/>
            </a:pPr>
            <a:r>
              <a:rPr lang="en" b="1">
                <a:solidFill>
                  <a:srgbClr val="FF0000"/>
                </a:solidFill>
              </a:rPr>
              <a:t>Kaggle: Allstate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000" b="1">
                <a:solidFill>
                  <a:srgbClr val="FF0000"/>
                </a:solidFill>
              </a:rPr>
              <a:t>Kawtar Belmkaddem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000" b="1">
                <a:solidFill>
                  <a:srgbClr val="FF0000"/>
                </a:solidFill>
              </a:rPr>
              <a:t>Jhonasttan Regalado 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000" b="1">
                <a:solidFill>
                  <a:srgbClr val="FF0000"/>
                </a:solidFill>
              </a:rPr>
              <a:t>Jason Sippie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000" b="1">
                <a:solidFill>
                  <a:srgbClr val="FF0000"/>
                </a:solidFill>
              </a:rPr>
              <a:t>Nathan Stevens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" sz="1000" b="1">
                <a:solidFill>
                  <a:srgbClr val="FF0000"/>
                </a:solidFill>
              </a:rPr>
              <a:t>Chris Valle</a:t>
            </a:r>
          </a:p>
          <a:p>
            <a:pPr lvl="0" algn="l">
              <a:spcBef>
                <a:spcPts val="0"/>
              </a:spcBef>
              <a:buNone/>
            </a:pPr>
            <a:r>
              <a:rPr lang="en" sz="1000" b="1">
                <a:solidFill>
                  <a:srgbClr val="FF0000"/>
                </a:solidFill>
              </a:rPr>
              <a:t>Conred Wang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834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EDA - Correlation between continuous features</a:t>
            </a:r>
          </a:p>
        </p:txBody>
      </p:sp>
      <p:graphicFrame>
        <p:nvGraphicFramePr>
          <p:cNvPr id="90" name="Shape 90"/>
          <p:cNvGraphicFramePr/>
          <p:nvPr/>
        </p:nvGraphicFramePr>
        <p:xfrm>
          <a:off x="4434250" y="906550"/>
          <a:ext cx="4585600" cy="3850737"/>
        </p:xfrm>
        <a:graphic>
          <a:graphicData uri="http://schemas.openxmlformats.org/drawingml/2006/table">
            <a:tbl>
              <a:tblPr>
                <a:noFill/>
                <a:tableStyleId>{29801044-6690-4A21-900F-8220348F02DA}</a:tableStyleId>
              </a:tblPr>
              <a:tblGrid>
                <a:gridCol w="2292800"/>
                <a:gridCol w="2292800"/>
              </a:tblGrid>
              <a:tr h="4250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Variables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Correlation</a:t>
                      </a:r>
                    </a:p>
                  </a:txBody>
                  <a:tcPr marL="91425" marR="91425" marT="91425" marB="91425"/>
                </a:tc>
              </a:tr>
              <a:tr h="36177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Cont 11 &amp;  Cont 12   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0.994384</a:t>
                      </a:r>
                    </a:p>
                  </a:txBody>
                  <a:tcPr marL="91425" marR="91425" marT="91425" marB="91425"/>
                </a:tc>
              </a:tr>
              <a:tr h="3232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Cont 1 &amp; Cont 9  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 0.929912</a:t>
                      </a:r>
                    </a:p>
                  </a:txBody>
                  <a:tcPr marL="91425" marR="91425" marT="91425" marB="91425"/>
                </a:tc>
              </a:tr>
              <a:tr h="2882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Cont 6 &amp; Cont 10    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0.883351</a:t>
                      </a:r>
                    </a:p>
                  </a:txBody>
                  <a:tcPr marL="91425" marR="91425" marT="91425" marB="91425"/>
                </a:tc>
              </a:tr>
              <a:tr h="3582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Cont 6 &amp; Cont 13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0.815091</a:t>
                      </a:r>
                    </a:p>
                  </a:txBody>
                  <a:tcPr marL="91425" marR="91425" marT="91425" marB="91425"/>
                </a:tc>
              </a:tr>
              <a:tr h="3582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Cont 1 &amp;  Cont10  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 0.808551</a:t>
                      </a:r>
                    </a:p>
                  </a:txBody>
                  <a:tcPr marL="91425" marR="91425" marT="91425" marB="91425"/>
                </a:tc>
              </a:tr>
              <a:tr h="3582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Cont 9 &amp; Cont 6    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0.797544</a:t>
                      </a:r>
                    </a:p>
                  </a:txBody>
                  <a:tcPr marL="91425" marR="91425" marT="91425" marB="91425"/>
                </a:tc>
              </a:tr>
              <a:tr h="3582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Cont 9 &amp; Cont 10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0.785697</a:t>
                      </a:r>
                    </a:p>
                  </a:txBody>
                  <a:tcPr marL="91425" marR="91425" marT="91425" marB="91425"/>
                </a:tc>
              </a:tr>
              <a:tr h="3582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Cont 6 &amp; Cont12   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0.785144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91" name="Shape 91"/>
          <p:cNvSpPr txBox="1"/>
          <p:nvPr/>
        </p:nvSpPr>
        <p:spPr>
          <a:xfrm>
            <a:off x="183400" y="572700"/>
            <a:ext cx="2684100" cy="50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Continuous variables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pic>
        <p:nvPicPr>
          <p:cNvPr id="7" name="Picture 6" descr="corrContLossLo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20" y="1073400"/>
            <a:ext cx="3580725" cy="3832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1834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PCA- Dimensionality reduction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96975" y="619650"/>
            <a:ext cx="8942100" cy="50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Dimensionality reduction for continuous variables using PCA : We have 14 continuous features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12" y="1319696"/>
            <a:ext cx="4685724" cy="35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5056400" y="2221800"/>
            <a:ext cx="1095900" cy="69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 txBox="1"/>
          <p:nvPr/>
        </p:nvSpPr>
        <p:spPr>
          <a:xfrm>
            <a:off x="6344750" y="1947750"/>
            <a:ext cx="2421600" cy="110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We can can reduce the number of continuous data to the half</a:t>
            </a:r>
          </a:p>
        </p:txBody>
      </p:sp>
      <p:cxnSp>
        <p:nvCxnSpPr>
          <p:cNvPr id="103" name="Shape 103"/>
          <p:cNvCxnSpPr/>
          <p:nvPr/>
        </p:nvCxnSpPr>
        <p:spPr>
          <a:xfrm>
            <a:off x="2807774" y="1395896"/>
            <a:ext cx="3000" cy="3194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04" name="Shape 104"/>
          <p:cNvCxnSpPr/>
          <p:nvPr/>
        </p:nvCxnSpPr>
        <p:spPr>
          <a:xfrm flipH="1">
            <a:off x="655275" y="1947750"/>
            <a:ext cx="4291500" cy="7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834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EDA - Correlation between 2-variables categorical features</a:t>
            </a:r>
          </a:p>
        </p:txBody>
      </p:sp>
      <p:graphicFrame>
        <p:nvGraphicFramePr>
          <p:cNvPr id="111" name="Shape 111"/>
          <p:cNvGraphicFramePr/>
          <p:nvPr/>
        </p:nvGraphicFramePr>
        <p:xfrm>
          <a:off x="4558400" y="1536400"/>
          <a:ext cx="4288200" cy="2563220"/>
        </p:xfrm>
        <a:graphic>
          <a:graphicData uri="http://schemas.openxmlformats.org/drawingml/2006/table">
            <a:tbl>
              <a:tblPr>
                <a:noFill/>
                <a:tableStyleId>{29801044-6690-4A21-900F-8220348F02DA}</a:tableStyleId>
              </a:tblPr>
              <a:tblGrid>
                <a:gridCol w="2144100"/>
                <a:gridCol w="2144100"/>
              </a:tblGrid>
              <a:tr h="4221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Variables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b="1"/>
                        <a:t>Correlation</a:t>
                      </a:r>
                    </a:p>
                  </a:txBody>
                  <a:tcPr marL="91425" marR="91425" marT="91425" marB="91425"/>
                </a:tc>
              </a:tr>
              <a:tr h="42757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Cat 2 &amp;  Cat 9   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0.932420</a:t>
                      </a:r>
                    </a:p>
                  </a:txBody>
                  <a:tcPr marL="91425" marR="91425" marT="91425" marB="91425"/>
                </a:tc>
              </a:tr>
              <a:tr h="42757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Cat 50 &amp; Cat 6  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 0.925731</a:t>
                      </a:r>
                    </a:p>
                  </a:txBody>
                  <a:tcPr marL="91425" marR="91425" marT="91425" marB="91425"/>
                </a:tc>
              </a:tr>
              <a:tr h="42757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Cat 8 &amp; Cat 66    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0.862231</a:t>
                      </a:r>
                    </a:p>
                  </a:txBody>
                  <a:tcPr marL="91425" marR="91425" marT="91425" marB="91425"/>
                </a:tc>
              </a:tr>
              <a:tr h="42757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Cont 57 &amp; Cont 7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0.809418</a:t>
                      </a:r>
                    </a:p>
                  </a:txBody>
                  <a:tcPr marL="91425" marR="91425" marT="91425" marB="91425"/>
                </a:tc>
              </a:tr>
              <a:tr h="42757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Cont 3 &amp;  Cont 16 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0.783480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12" name="Shape 112"/>
          <p:cNvSpPr txBox="1"/>
          <p:nvPr/>
        </p:nvSpPr>
        <p:spPr>
          <a:xfrm>
            <a:off x="89325" y="1293800"/>
            <a:ext cx="4237800" cy="50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72, 2-variables categorical data (A,B)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/>
          </a:p>
        </p:txBody>
      </p:sp>
      <p:sp>
        <p:nvSpPr>
          <p:cNvPr id="113" name="Shape 113"/>
          <p:cNvSpPr/>
          <p:nvPr/>
        </p:nvSpPr>
        <p:spPr>
          <a:xfrm>
            <a:off x="1067575" y="1740175"/>
            <a:ext cx="338400" cy="431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165525" y="2132000"/>
            <a:ext cx="2684100" cy="50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Label encoding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/>
          </a:p>
        </p:txBody>
      </p:sp>
      <p:sp>
        <p:nvSpPr>
          <p:cNvPr id="115" name="Shape 115"/>
          <p:cNvSpPr txBox="1"/>
          <p:nvPr/>
        </p:nvSpPr>
        <p:spPr>
          <a:xfrm>
            <a:off x="89325" y="3144475"/>
            <a:ext cx="2524200" cy="50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Numerical values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/>
          </a:p>
        </p:txBody>
      </p:sp>
      <p:sp>
        <p:nvSpPr>
          <p:cNvPr id="116" name="Shape 116"/>
          <p:cNvSpPr/>
          <p:nvPr/>
        </p:nvSpPr>
        <p:spPr>
          <a:xfrm>
            <a:off x="1067575" y="2654575"/>
            <a:ext cx="338400" cy="431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1067575" y="3645175"/>
            <a:ext cx="338400" cy="431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489850" y="4156950"/>
            <a:ext cx="1394100" cy="50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Correlation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/>
          </a:p>
        </p:txBody>
      </p:sp>
      <p:sp>
        <p:nvSpPr>
          <p:cNvPr id="119" name="Shape 119"/>
          <p:cNvSpPr/>
          <p:nvPr/>
        </p:nvSpPr>
        <p:spPr>
          <a:xfrm>
            <a:off x="3245922" y="2459612"/>
            <a:ext cx="1081199" cy="73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00" y="1096346"/>
            <a:ext cx="4860675" cy="3726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1834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SVD - Correlation between 2-variables categorical features</a:t>
            </a:r>
          </a:p>
        </p:txBody>
      </p:sp>
      <p:cxnSp>
        <p:nvCxnSpPr>
          <p:cNvPr id="127" name="Shape 127"/>
          <p:cNvCxnSpPr/>
          <p:nvPr/>
        </p:nvCxnSpPr>
        <p:spPr>
          <a:xfrm>
            <a:off x="3569774" y="1243496"/>
            <a:ext cx="3000" cy="3194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28" name="Shape 128"/>
          <p:cNvCxnSpPr/>
          <p:nvPr/>
        </p:nvCxnSpPr>
        <p:spPr>
          <a:xfrm flipH="1">
            <a:off x="807675" y="1719150"/>
            <a:ext cx="4291500" cy="7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129" name="Shape 129"/>
          <p:cNvSpPr/>
          <p:nvPr/>
        </p:nvSpPr>
        <p:spPr>
          <a:xfrm>
            <a:off x="5285000" y="2286000"/>
            <a:ext cx="1027200" cy="63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6420950" y="1947750"/>
            <a:ext cx="2421600" cy="110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We can reduce the number of 2-variable categorical data to 26 variables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5172175" y="942375"/>
            <a:ext cx="3946800" cy="63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SVD: Singular Value Decomposition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Hierarchical Clustering into Five Groups</a:t>
            </a:r>
          </a:p>
        </p:txBody>
      </p:sp>
      <p:pic>
        <p:nvPicPr>
          <p:cNvPr id="138" name="Shape 138" descr="Screen Shot 2016-11-23 at 1.30.4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550" y="1084524"/>
            <a:ext cx="7576399" cy="38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Hierarchical Clustering Cont...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6" name="Shape 146" descr="Screen Shot 2016-11-23 at 1.33.2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24" y="1200150"/>
            <a:ext cx="2585475" cy="12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 descr="Screen Shot 2016-11-23 at 1.33.06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250" y="1200150"/>
            <a:ext cx="5634050" cy="184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627900" y="3647200"/>
            <a:ext cx="7695300" cy="89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  <a:buChar char="●"/>
            </a:pPr>
            <a:r>
              <a:rPr lang="en"/>
              <a:t>We can consider performing feature engineering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"/>
              <a:t>We can consider removing AQ  - only has 30 observations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/>
              <a:t>Machine Learning for Prediction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413875" y="1246325"/>
            <a:ext cx="3641700" cy="321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Tactics to Reduce Iteration Time: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Regularization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Near-zero variance function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Use p values from regression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Reduced # levels (e.g., cat116)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Sampling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Random sampling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Sampling cat80D versus B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Other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Used AWS, but parallel processing not always a turn-key solution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Reduce # folds in validation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4313175" y="1258350"/>
            <a:ext cx="4247400" cy="321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Models Examined: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Regression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" dirty="0"/>
              <a:t>Linear regression -- R^2 of 50%. Good for initial analysis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" dirty="0"/>
              <a:t>Boosted trees -- XGBoost had best performance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" dirty="0"/>
              <a:t>Neural network -- close second to </a:t>
            </a:r>
            <a:r>
              <a:rPr lang="en" dirty="0" smtClean="0"/>
              <a:t>XGBoost</a:t>
            </a:r>
            <a:endParaRPr lang="en-US" dirty="0" smtClean="0"/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-US" dirty="0" err="1" smtClean="0"/>
              <a:t>XGBBoost</a:t>
            </a:r>
            <a:r>
              <a:rPr lang="en-US" dirty="0" smtClean="0"/>
              <a:t> + NN =&gt; marginal improvement MAE 1126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Classification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 dirty="0"/>
              <a:t>Logistic regression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" dirty="0"/>
              <a:t>SVM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/>
              <a:t>Machine Learning for Prediction -- XGB Model Tuning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1643575" y="3724600"/>
            <a:ext cx="6361200" cy="9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Final result: 850 iterations, learning rate 0.05, 5 trees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Prediction unstable with reduced cross-validation folds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800">
                <a:solidFill>
                  <a:schemeClr val="dk1"/>
                </a:solidFill>
              </a:rPr>
              <a:t>Regularization penalized MAE $300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700" y="757700"/>
            <a:ext cx="6900509" cy="304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/>
              <a:t>Machine Learning for Prediction -- Model Assessment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3237175" y="4485300"/>
            <a:ext cx="53682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Cat80 largest single predictor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791484"/>
            <a:ext cx="8884688" cy="37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/>
              <a:t>Machine Learning for Prediction -- XGB Model Tuning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645900" y="3649725"/>
            <a:ext cx="3829800" cy="117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Most of error for claims between exp($6) and exp($9) ~($400-$8000), therefore no need to get distracted by tails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24" y="764950"/>
            <a:ext cx="4172455" cy="28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903" y="764950"/>
            <a:ext cx="3696820" cy="28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4760700" y="3649725"/>
            <a:ext cx="3829800" cy="117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Model gets more accurate until exp($8) ~$3000, then performance degrades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 smtClean="0"/>
              <a:t>Outline</a:t>
            </a:r>
            <a:endParaRPr lang="en" sz="2400" dirty="0"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2" name="TextBox 1"/>
          <p:cNvSpPr txBox="1"/>
          <p:nvPr/>
        </p:nvSpPr>
        <p:spPr>
          <a:xfrm>
            <a:off x="2083267" y="1543968"/>
            <a:ext cx="56741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Team Dynamics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EDA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Unsupervised ML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Supervised ML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Takeaways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25" y="1400850"/>
            <a:ext cx="4448525" cy="301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/>
              <a:t>Machine Learning for Prediction -- Model Assessment</a:t>
            </a:r>
          </a:p>
        </p:txBody>
      </p:sp>
      <p:cxnSp>
        <p:nvCxnSpPr>
          <p:cNvPr id="190" name="Shape 190"/>
          <p:cNvCxnSpPr/>
          <p:nvPr/>
        </p:nvCxnSpPr>
        <p:spPr>
          <a:xfrm>
            <a:off x="3208275" y="1253350"/>
            <a:ext cx="0" cy="281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1" name="Shape 191"/>
          <p:cNvSpPr txBox="1"/>
          <p:nvPr/>
        </p:nvSpPr>
        <p:spPr>
          <a:xfrm>
            <a:off x="3279250" y="1300650"/>
            <a:ext cx="1194300" cy="30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Minimal contribution to MAE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275" y="1382345"/>
            <a:ext cx="4448525" cy="301351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789475" y="4495825"/>
            <a:ext cx="7688400" cy="44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700">
                <a:solidFill>
                  <a:schemeClr val="dk1"/>
                </a:solidFill>
              </a:rPr>
              <a:t>Underestimates increase with loss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2184850" y="292625"/>
            <a:ext cx="5362800" cy="1009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/>
              <a:t>Linear Regression w/ 6 Features vs XGBoost with all Features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487" y="1295375"/>
            <a:ext cx="6005024" cy="34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What’s Salvageable?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159300" y="1630600"/>
            <a:ext cx="8832300" cy="315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Conclusion: claim size </a:t>
            </a:r>
            <a:r>
              <a:rPr lang="en" sz="1700" b="1">
                <a:solidFill>
                  <a:schemeClr val="dk1"/>
                </a:solidFill>
              </a:rPr>
              <a:t>can not be accurately predicted</a:t>
            </a:r>
            <a:r>
              <a:rPr lang="en" sz="1700">
                <a:solidFill>
                  <a:schemeClr val="dk1"/>
                </a:solidFill>
              </a:rPr>
              <a:t> based on provided features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Root Problem</a:t>
            </a:r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1700">
                <a:solidFill>
                  <a:schemeClr val="dk1"/>
                </a:solidFill>
              </a:rPr>
              <a:t>Doing paperwork for claim </a:t>
            </a:r>
            <a:r>
              <a:rPr lang="en" sz="1700" b="1">
                <a:solidFill>
                  <a:schemeClr val="dk1"/>
                </a:solidFill>
              </a:rPr>
              <a:t>protects insurer</a:t>
            </a:r>
            <a:r>
              <a:rPr lang="en" sz="1700">
                <a:solidFill>
                  <a:schemeClr val="dk1"/>
                </a:solidFill>
              </a:rPr>
              <a:t> against fraud</a:t>
            </a:r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1700">
                <a:solidFill>
                  <a:schemeClr val="dk1"/>
                </a:solidFill>
              </a:rPr>
              <a:t>May be able to </a:t>
            </a:r>
            <a:r>
              <a:rPr lang="en" sz="1700" b="1">
                <a:solidFill>
                  <a:schemeClr val="dk1"/>
                </a:solidFill>
              </a:rPr>
              <a:t>reduce paperwork</a:t>
            </a:r>
            <a:r>
              <a:rPr lang="en" sz="1700">
                <a:solidFill>
                  <a:schemeClr val="dk1"/>
                </a:solidFill>
              </a:rPr>
              <a:t> burden for claims if they don’t look “fishy”</a:t>
            </a:r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1700">
                <a:solidFill>
                  <a:schemeClr val="dk1"/>
                </a:solidFill>
              </a:rPr>
              <a:t>Can features support a classification question?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New classifier: “smallClaim”</a:t>
            </a:r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1700">
                <a:solidFill>
                  <a:schemeClr val="dk1"/>
                </a:solidFill>
              </a:rPr>
              <a:t>80% of customers account for 50% of claims by value -- all below $4500</a:t>
            </a:r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" sz="1700">
                <a:solidFill>
                  <a:schemeClr val="dk1"/>
                </a:solidFill>
              </a:rPr>
              <a:t>“Fishy” claims: feature set associated with small claim value, but requested value is large (the opposite is not important for protection against fraud)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4410000" y="445025"/>
            <a:ext cx="4422300" cy="10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555555"/>
                </a:solidFill>
                <a:highlight>
                  <a:srgbClr val="FFFFFF"/>
                </a:highlight>
              </a:rPr>
              <a:t>When you’ve been devastated by a serious car accident, your focus is on the things that matter the most: family, friends, and other loved ones. 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</a:rPr>
              <a:t>Pushing paper with your insurance agent is the last place you want your time or mental energy spent. </a:t>
            </a:r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387900" y="944800"/>
            <a:ext cx="8350200" cy="126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Models used: GB, SVM, logistic regression. All had high accuracy but ~50% sensitivity.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We needed something that can be optimized to minimize false positives (logistic)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3879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Fishing for Fishy Claims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12" y="2319987"/>
            <a:ext cx="606742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704275" y="2320000"/>
            <a:ext cx="2280900" cy="220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Next Steps: quantify dollar risk of misclassification and dollar benefit to customer of reduced paperwork</a:t>
            </a:r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Classification Model: Low Profile with High Valued Accounts</a:t>
            </a:r>
          </a:p>
        </p:txBody>
      </p:sp>
      <p:pic>
        <p:nvPicPr>
          <p:cNvPr id="224" name="Shape 224" descr="confusionMatri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99" y="1199400"/>
            <a:ext cx="4394675" cy="3347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5" name="Shape 225"/>
          <p:cNvGraphicFramePr/>
          <p:nvPr/>
        </p:nvGraphicFramePr>
        <p:xfrm>
          <a:off x="4949325" y="1228725"/>
          <a:ext cx="3394575" cy="3444799"/>
        </p:xfrm>
        <a:graphic>
          <a:graphicData uri="http://schemas.openxmlformats.org/drawingml/2006/table">
            <a:tbl>
              <a:tblPr>
                <a:noFill/>
                <a:tableStyleId>{29801044-6690-4A21-900F-8220348F02DA}</a:tableStyleId>
              </a:tblPr>
              <a:tblGrid>
                <a:gridCol w="3394575"/>
              </a:tblGrid>
              <a:tr h="1097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Training a classification model (using GBM) with a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profile having a loss value &lt;= $4500 </a:t>
                      </a:r>
                      <a:r>
                        <a:rPr lang="en"/>
                        <a:t>provides 87% accuracy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.</a:t>
                      </a:r>
                    </a:p>
                  </a:txBody>
                  <a:tcPr marL="91425" marR="91425" marT="91425" marB="91425"/>
                </a:tc>
              </a:tr>
              <a:tr h="1097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Sensitivity (false positive) rate of 50% results in half the low profile accounts being falsely identified as high profile, hence increasing the paperwork process.</a:t>
                      </a:r>
                    </a:p>
                  </a:txBody>
                  <a:tcPr marL="91425" marR="91425" marT="91425" marB="91425"/>
                </a:tc>
              </a:tr>
              <a:tr h="10975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Specificity (false negatives) rate of 96% indicates a low error rate of 4%; thus a low probability of missing a low profile account with a high value claim request.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226" name="Shape 2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/>
              <a:t>Conclusion</a:t>
            </a: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3879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Kaggle Competition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US" sz="1400" dirty="0" smtClean="0">
                <a:solidFill>
                  <a:schemeClr val="dk1"/>
                </a:solidFill>
              </a:rPr>
              <a:t>To what degree are we improving performance versus </a:t>
            </a:r>
            <a:r>
              <a:rPr lang="en-US" sz="1400" dirty="0" err="1" smtClean="0">
                <a:solidFill>
                  <a:schemeClr val="dk1"/>
                </a:solidFill>
              </a:rPr>
              <a:t>overfitting</a:t>
            </a:r>
            <a:r>
              <a:rPr lang="en-US" sz="1400" dirty="0" smtClean="0">
                <a:solidFill>
                  <a:schemeClr val="dk1"/>
                </a:solidFill>
              </a:rPr>
              <a:t> the test data?</a:t>
            </a:r>
            <a:endParaRPr lang="en" sz="1400" dirty="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Continue to fine tune models to improve scoring (mean absolute estimate) in Kaggle 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Business Insight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Tune</a:t>
            </a:r>
            <a:r>
              <a:rPr lang="en" dirty="0"/>
              <a:t> </a:t>
            </a:r>
            <a:r>
              <a:rPr lang="en" sz="1400" dirty="0"/>
              <a:t>classifier</a:t>
            </a:r>
            <a:r>
              <a:rPr lang="en" dirty="0"/>
              <a:t> </a:t>
            </a:r>
            <a:r>
              <a:rPr lang="en" sz="1400" dirty="0"/>
              <a:t>model by incorporating missing categorical values into the training / test set</a:t>
            </a: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Reducing</a:t>
            </a:r>
            <a:r>
              <a:rPr lang="en" sz="1400" dirty="0"/>
              <a:t> CV folds is a mixed blessing: useful initially, but becomes easy to overfit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Team Development / Management</a:t>
            </a:r>
          </a:p>
        </p:txBody>
      </p:sp>
      <p:pic>
        <p:nvPicPr>
          <p:cNvPr id="60" name="Shape 60" descr="teamMgm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75" y="1017725"/>
            <a:ext cx="8589248" cy="390214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417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EDA 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75" y="1152475"/>
            <a:ext cx="3868449" cy="360204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4570500" y="1152475"/>
            <a:ext cx="4261800" cy="10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Gray scale image visualising the dataset with features ordered by the log loss. You can see patterns in which the values of particular features change as loss increases.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/>
          </a:p>
        </p:txBody>
      </p:sp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337" y="2526375"/>
            <a:ext cx="2784124" cy="2320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Shape 70"/>
          <p:cNvCxnSpPr>
            <a:stCxn id="69" idx="1"/>
          </p:cNvCxnSpPr>
          <p:nvPr/>
        </p:nvCxnSpPr>
        <p:spPr>
          <a:xfrm flipH="1">
            <a:off x="2635737" y="3686437"/>
            <a:ext cx="2673600" cy="1077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1" name="Shape 71"/>
          <p:cNvSpPr txBox="1"/>
          <p:nvPr/>
        </p:nvSpPr>
        <p:spPr>
          <a:xfrm>
            <a:off x="5713500" y="2188975"/>
            <a:ext cx="3057300" cy="29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CAT57 versus Log Loss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0090" y="158675"/>
            <a:ext cx="3232210" cy="572700"/>
          </a:xfrm>
        </p:spPr>
        <p:txBody>
          <a:bodyPr/>
          <a:lstStyle/>
          <a:p>
            <a:r>
              <a:rPr lang="en-US" dirty="0" smtClean="0"/>
              <a:t>EDA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 descr="pairplotContLo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5178225" cy="51210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00089" y="995639"/>
            <a:ext cx="33721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00088" y="757772"/>
            <a:ext cx="27638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Continuous features and response variable are not normally distributed </a:t>
            </a:r>
            <a:endParaRPr lang="en-US" dirty="0"/>
          </a:p>
        </p:txBody>
      </p:sp>
      <p:pic>
        <p:nvPicPr>
          <p:cNvPr id="8" name="Picture 7" descr="histLo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588" y="1934413"/>
            <a:ext cx="3772412" cy="25776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21487" y="-54747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28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</p:spPr>
        <p:txBody>
          <a:bodyPr/>
          <a:lstStyle/>
          <a:p>
            <a:r>
              <a:rPr lang="en-US" dirty="0" smtClean="0"/>
              <a:t>EDA - Transforming Features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2233315" y="52557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cont1Transfor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731375"/>
            <a:ext cx="6028643" cy="415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7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</p:spPr>
        <p:txBody>
          <a:bodyPr/>
          <a:lstStyle/>
          <a:p>
            <a:r>
              <a:rPr lang="en-US" dirty="0" smtClean="0"/>
              <a:t>EDA - Transforming Response Variable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TextBox 4"/>
          <p:cNvSpPr txBox="1"/>
          <p:nvPr/>
        </p:nvSpPr>
        <p:spPr>
          <a:xfrm>
            <a:off x="2233315" y="52557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histLo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833350"/>
            <a:ext cx="3261445" cy="2228549"/>
          </a:xfrm>
          <a:prstGeom prst="rect">
            <a:avLst/>
          </a:prstGeom>
        </p:spPr>
      </p:pic>
      <p:pic>
        <p:nvPicPr>
          <p:cNvPr id="8" name="Picture 7" descr="histlossLo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682" y="941044"/>
            <a:ext cx="5161541" cy="377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2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800" y="158675"/>
            <a:ext cx="8264760" cy="572700"/>
          </a:xfrm>
        </p:spPr>
        <p:txBody>
          <a:bodyPr/>
          <a:lstStyle/>
          <a:p>
            <a:r>
              <a:rPr lang="en-US" dirty="0" smtClean="0"/>
              <a:t>EDA </a:t>
            </a:r>
            <a:r>
              <a:rPr lang="mr-IN" dirty="0" smtClean="0"/>
              <a:t>–</a:t>
            </a:r>
            <a:r>
              <a:rPr lang="en-US" dirty="0" smtClean="0"/>
              <a:t> Categorical Features [mostly binary]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 descr="cat1ED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" y="813092"/>
            <a:ext cx="4285882" cy="2941754"/>
          </a:xfrm>
          <a:prstGeom prst="rect">
            <a:avLst/>
          </a:prstGeom>
        </p:spPr>
      </p:pic>
      <p:pic>
        <p:nvPicPr>
          <p:cNvPr id="6" name="Picture 5" descr="cat456ED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72" y="1533528"/>
            <a:ext cx="4615585" cy="316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62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83400" y="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EDA - Comparison between test and train datasets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925" y="1319700"/>
            <a:ext cx="5030925" cy="34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/>
          <p:nvPr/>
        </p:nvSpPr>
        <p:spPr>
          <a:xfrm>
            <a:off x="6047025" y="4290525"/>
            <a:ext cx="291600" cy="234000"/>
          </a:xfrm>
          <a:prstGeom prst="flowChartConnecto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6843325" y="2751775"/>
            <a:ext cx="291600" cy="291600"/>
          </a:xfrm>
          <a:prstGeom prst="flowChartConnector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6309850" y="1837987"/>
            <a:ext cx="843000" cy="50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Train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/>
          </a:p>
        </p:txBody>
      </p:sp>
      <p:sp>
        <p:nvSpPr>
          <p:cNvPr id="82" name="Shape 82"/>
          <p:cNvSpPr txBox="1"/>
          <p:nvPr/>
        </p:nvSpPr>
        <p:spPr>
          <a:xfrm>
            <a:off x="6466150" y="3348175"/>
            <a:ext cx="686700" cy="50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Test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/>
          </a:p>
        </p:txBody>
      </p:sp>
      <p:sp>
        <p:nvSpPr>
          <p:cNvPr id="83" name="Shape 83"/>
          <p:cNvSpPr txBox="1"/>
          <p:nvPr/>
        </p:nvSpPr>
        <p:spPr>
          <a:xfrm>
            <a:off x="96975" y="695850"/>
            <a:ext cx="8090700" cy="50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Some categorical variables are not present in the test set in total 45 variables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907</Words>
  <Application>Microsoft Macintosh PowerPoint</Application>
  <PresentationFormat>On-screen Show (16:9)</PresentationFormat>
  <Paragraphs>161</Paragraphs>
  <Slides>25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simple-light-2</vt:lpstr>
      <vt:lpstr>PowerPoint Presentation</vt:lpstr>
      <vt:lpstr>Outline</vt:lpstr>
      <vt:lpstr>Team Development / Management</vt:lpstr>
      <vt:lpstr>EDA </vt:lpstr>
      <vt:lpstr>EDA</vt:lpstr>
      <vt:lpstr>EDA - Transforming Features</vt:lpstr>
      <vt:lpstr>EDA - Transforming Response Variable</vt:lpstr>
      <vt:lpstr>EDA – Categorical Features [mostly binary]</vt:lpstr>
      <vt:lpstr>EDA - Comparison between test and train datasets</vt:lpstr>
      <vt:lpstr>EDA - Correlation between continuous features</vt:lpstr>
      <vt:lpstr>PCA- Dimensionality reduction</vt:lpstr>
      <vt:lpstr>EDA - Correlation between 2-variables categorical features</vt:lpstr>
      <vt:lpstr>SVD - Correlation between 2-variables categorical features</vt:lpstr>
      <vt:lpstr>Hierarchical Clustering into Five Groups</vt:lpstr>
      <vt:lpstr>Hierarchical Clustering Cont...</vt:lpstr>
      <vt:lpstr>Machine Learning for Prediction</vt:lpstr>
      <vt:lpstr>Machine Learning for Prediction -- XGB Model Tuning</vt:lpstr>
      <vt:lpstr>Machine Learning for Prediction -- Model Assessment</vt:lpstr>
      <vt:lpstr>Machine Learning for Prediction -- XGB Model Tuning</vt:lpstr>
      <vt:lpstr>Machine Learning for Prediction -- Model Assessment</vt:lpstr>
      <vt:lpstr>Linear Regression w/ 6 Features vs XGBoost with all Features</vt:lpstr>
      <vt:lpstr>What’s Salvageable?</vt:lpstr>
      <vt:lpstr>Fishing for Fishy Claims</vt:lpstr>
      <vt:lpstr>Classification Model: Low Profile with High Valued Accounts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Jason Sippie</cp:lastModifiedBy>
  <cp:revision>15</cp:revision>
  <dcterms:modified xsi:type="dcterms:W3CDTF">2016-11-28T22:20:37Z</dcterms:modified>
</cp:coreProperties>
</file>